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797675" cy="9928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ieSxpO56NXAgDIrJ/laZa6UkBl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10f58439a6_0_87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310f58439a6_0_87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Google Shape;244;g310f58439a6_0_87:notes"/>
          <p:cNvSpPr txBox="1"/>
          <p:nvPr>
            <p:ph idx="1" type="body"/>
          </p:nvPr>
        </p:nvSpPr>
        <p:spPr>
          <a:xfrm>
            <a:off x="1114064" y="4715907"/>
            <a:ext cx="45696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Reading is promoted throughout the school all year round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Previously we have had library visits - these will continue as long as it stays open - we encourage you to sign your child up to the library 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Book fair?? 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Literacy week  - class Swaps, teacher swaps, parent reading sessions 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Classroom book corners - lots of hard work put in by teachers last year to make these inviting, creating and exciting for children to want to read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Author visits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World book day - one of our favourite days of the year - a huge celebration of reading and immersing ourselves into our favourite books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Book fair - recently booked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School library - sessions for classes to go and take a book - we are raising money this year to improve the library and make it more inviting and exciting for the children - if you can, please support our fundraising events - we have a donation section on parentpay if you would like to support us further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Allocated time in the week to share a book with a member of staff or independently read for enjoyment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10f58439a6_0_96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310f58439a6_0_9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g310f58439a6_0_96:notes"/>
          <p:cNvSpPr txBox="1"/>
          <p:nvPr>
            <p:ph idx="1" type="body"/>
          </p:nvPr>
        </p:nvSpPr>
        <p:spPr>
          <a:xfrm>
            <a:off x="1114064" y="4715907"/>
            <a:ext cx="45696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p1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10f58439a6_0_168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Google Shape;268;g310f58439a6_0_168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310f58439a6_0_168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p19:notes"/>
          <p:cNvSpPr txBox="1"/>
          <p:nvPr>
            <p:ph idx="1" type="body"/>
          </p:nvPr>
        </p:nvSpPr>
        <p:spPr>
          <a:xfrm>
            <a:off x="187252" y="4715907"/>
            <a:ext cx="6352364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9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p2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10f58439a6_0_125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310f58439a6_0_125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Google Shape;291;g310f58439a6_0_125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10f58439a6_0_133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310f58439a6_0_13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g310f58439a6_0_133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10f58439a6_0_139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310f58439a6_0_139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Google Shape;305;g310f58439a6_0_139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10f58439a6_0_147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310f58439a6_0_147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g310f58439a6_0_147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10f58439a6_0_117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310f58439a6_0_117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310f58439a6_0_117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10f58439a6_0_154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310f58439a6_0_154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Google Shape;319;g310f58439a6_0_154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3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36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32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These must be written in the reading record by an adult and will be stamped/signed off in the challenge card by a member of staff</a:t>
            </a:r>
            <a:endParaRPr/>
          </a:p>
        </p:txBody>
      </p:sp>
      <p:sp>
        <p:nvSpPr>
          <p:cNvPr id="334" name="Google Shape;334;p36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37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32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Also suggested questions for parents/carers to ask before, during and after reading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p37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10f58439a6_0_108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310f58439a6_0_108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310f58439a6_0_108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0f58439a6_0_29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310f58439a6_0_29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g310f58439a6_0_29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10f58439a6_0_46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310f58439a6_0_4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310f58439a6_0_46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0f58439a6_0_38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310f58439a6_0_38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g310f58439a6_0_38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0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10f58439a6_0_1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310f58439a6_0_12:notes"/>
          <p:cNvSpPr txBox="1"/>
          <p:nvPr>
            <p:ph idx="1" type="body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10f58439a6_0_12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1114064" y="4715907"/>
            <a:ext cx="4569548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10f58439a6_0_55:notes"/>
          <p:cNvSpPr txBox="1"/>
          <p:nvPr>
            <p:ph idx="12" type="sldNum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310f58439a6_0_55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310f58439a6_0_55:notes"/>
          <p:cNvSpPr txBox="1"/>
          <p:nvPr>
            <p:ph idx="1" type="body"/>
          </p:nvPr>
        </p:nvSpPr>
        <p:spPr>
          <a:xfrm>
            <a:off x="1114064" y="4715907"/>
            <a:ext cx="4569600" cy="4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1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1"/>
          <p:cNvSpPr txBox="1"/>
          <p:nvPr>
            <p:ph idx="1" type="body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41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1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1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79" name="Google Shape;7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9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" type="body"/>
          </p:nvPr>
        </p:nvSpPr>
        <p:spPr>
          <a:xfrm>
            <a:off x="859746" y="2371018"/>
            <a:ext cx="3655106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2" name="Google Shape;82;p49"/>
          <p:cNvSpPr txBox="1"/>
          <p:nvPr>
            <p:ph idx="2" type="body"/>
          </p:nvPr>
        </p:nvSpPr>
        <p:spPr>
          <a:xfrm>
            <a:off x="685331" y="3051013"/>
            <a:ext cx="3829520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3" type="body"/>
          </p:nvPr>
        </p:nvSpPr>
        <p:spPr>
          <a:xfrm>
            <a:off x="4797317" y="2371018"/>
            <a:ext cx="3661353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49"/>
          <p:cNvSpPr txBox="1"/>
          <p:nvPr>
            <p:ph idx="4" type="body"/>
          </p:nvPr>
        </p:nvSpPr>
        <p:spPr>
          <a:xfrm>
            <a:off x="4629150" y="3051013"/>
            <a:ext cx="382905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49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9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9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89" name="Google Shape;89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0"/>
          <p:cNvSpPr txBox="1"/>
          <p:nvPr>
            <p:ph type="title"/>
          </p:nvPr>
        </p:nvSpPr>
        <p:spPr>
          <a:xfrm>
            <a:off x="685331" y="609600"/>
            <a:ext cx="2951766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0"/>
          <p:cNvSpPr txBox="1"/>
          <p:nvPr>
            <p:ph idx="1" type="body"/>
          </p:nvPr>
        </p:nvSpPr>
        <p:spPr>
          <a:xfrm>
            <a:off x="3808547" y="609601"/>
            <a:ext cx="4650122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50"/>
          <p:cNvSpPr txBox="1"/>
          <p:nvPr>
            <p:ph idx="2" type="body"/>
          </p:nvPr>
        </p:nvSpPr>
        <p:spPr>
          <a:xfrm>
            <a:off x="685331" y="2632852"/>
            <a:ext cx="2951767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50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0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50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97" name="Google Shape;97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1"/>
          <p:cNvSpPr txBox="1"/>
          <p:nvPr>
            <p:ph type="title"/>
          </p:nvPr>
        </p:nvSpPr>
        <p:spPr>
          <a:xfrm>
            <a:off x="685332" y="609600"/>
            <a:ext cx="4129618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1"/>
          <p:cNvSpPr/>
          <p:nvPr>
            <p:ph idx="2" type="pic"/>
          </p:nvPr>
        </p:nvSpPr>
        <p:spPr>
          <a:xfrm>
            <a:off x="5004270" y="609601"/>
            <a:ext cx="3005851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0" name="Google Shape;100;p51"/>
          <p:cNvSpPr txBox="1"/>
          <p:nvPr>
            <p:ph idx="1" type="body"/>
          </p:nvPr>
        </p:nvSpPr>
        <p:spPr>
          <a:xfrm>
            <a:off x="685346" y="2632853"/>
            <a:ext cx="4129604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51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1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1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05" name="Google Shape;10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2"/>
          <p:cNvSpPr txBox="1"/>
          <p:nvPr>
            <p:ph type="title"/>
          </p:nvPr>
        </p:nvSpPr>
        <p:spPr>
          <a:xfrm>
            <a:off x="685346" y="4289374"/>
            <a:ext cx="7773324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2"/>
          <p:cNvSpPr/>
          <p:nvPr>
            <p:ph idx="2" type="pic"/>
          </p:nvPr>
        </p:nvSpPr>
        <p:spPr>
          <a:xfrm>
            <a:off x="888558" y="698261"/>
            <a:ext cx="7366899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8" name="Google Shape;108;p52"/>
          <p:cNvSpPr txBox="1"/>
          <p:nvPr>
            <p:ph idx="1" type="body"/>
          </p:nvPr>
        </p:nvSpPr>
        <p:spPr>
          <a:xfrm>
            <a:off x="685331" y="5108728"/>
            <a:ext cx="777333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9" name="Google Shape;109;p52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2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2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13" name="Google Shape;113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3"/>
          <p:cNvSpPr txBox="1"/>
          <p:nvPr>
            <p:ph type="title"/>
          </p:nvPr>
        </p:nvSpPr>
        <p:spPr>
          <a:xfrm>
            <a:off x="685331" y="609600"/>
            <a:ext cx="7773339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3"/>
          <p:cNvSpPr txBox="1"/>
          <p:nvPr>
            <p:ph idx="1" type="body"/>
          </p:nvPr>
        </p:nvSpPr>
        <p:spPr>
          <a:xfrm>
            <a:off x="685331" y="4204821"/>
            <a:ext cx="7773339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6" name="Google Shape;116;p53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3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3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20" name="Google Shape;120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4"/>
          <p:cNvSpPr txBox="1"/>
          <p:nvPr>
            <p:ph type="title"/>
          </p:nvPr>
        </p:nvSpPr>
        <p:spPr>
          <a:xfrm>
            <a:off x="1084659" y="872588"/>
            <a:ext cx="6977064" cy="2729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4"/>
          <p:cNvSpPr txBox="1"/>
          <p:nvPr>
            <p:ph idx="1" type="body"/>
          </p:nvPr>
        </p:nvSpPr>
        <p:spPr>
          <a:xfrm>
            <a:off x="1290484" y="3610032"/>
            <a:ext cx="6564224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3" name="Google Shape;123;p54"/>
          <p:cNvSpPr txBox="1"/>
          <p:nvPr>
            <p:ph idx="2" type="body"/>
          </p:nvPr>
        </p:nvSpPr>
        <p:spPr>
          <a:xfrm>
            <a:off x="685331" y="4372797"/>
            <a:ext cx="7773339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4" name="Google Shape;124;p54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4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54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54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i="0" lang="en-GB" sz="8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4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i="0" lang="en-GB" sz="8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30" name="Google Shape;130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5"/>
          <p:cNvSpPr txBox="1"/>
          <p:nvPr>
            <p:ph type="title"/>
          </p:nvPr>
        </p:nvSpPr>
        <p:spPr>
          <a:xfrm>
            <a:off x="685331" y="2138722"/>
            <a:ext cx="7773339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5"/>
          <p:cNvSpPr txBox="1"/>
          <p:nvPr>
            <p:ph idx="1" type="body"/>
          </p:nvPr>
        </p:nvSpPr>
        <p:spPr>
          <a:xfrm>
            <a:off x="685331" y="4662335"/>
            <a:ext cx="7773339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55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5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5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37" name="Google Shape;13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6"/>
          <p:cNvSpPr txBox="1"/>
          <p:nvPr>
            <p:ph type="title"/>
          </p:nvPr>
        </p:nvSpPr>
        <p:spPr>
          <a:xfrm>
            <a:off x="685331" y="609600"/>
            <a:ext cx="7773339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6"/>
          <p:cNvSpPr txBox="1"/>
          <p:nvPr>
            <p:ph idx="1" type="body"/>
          </p:nvPr>
        </p:nvSpPr>
        <p:spPr>
          <a:xfrm>
            <a:off x="685331" y="2367093"/>
            <a:ext cx="24742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0" name="Google Shape;140;p56"/>
          <p:cNvSpPr txBox="1"/>
          <p:nvPr>
            <p:ph idx="2" type="body"/>
          </p:nvPr>
        </p:nvSpPr>
        <p:spPr>
          <a:xfrm>
            <a:off x="685331" y="2943356"/>
            <a:ext cx="2474232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1" name="Google Shape;141;p56"/>
          <p:cNvSpPr txBox="1"/>
          <p:nvPr>
            <p:ph idx="3" type="body"/>
          </p:nvPr>
        </p:nvSpPr>
        <p:spPr>
          <a:xfrm>
            <a:off x="3339292" y="2367093"/>
            <a:ext cx="24686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2" name="Google Shape;142;p56"/>
          <p:cNvSpPr txBox="1"/>
          <p:nvPr>
            <p:ph idx="4" type="body"/>
          </p:nvPr>
        </p:nvSpPr>
        <p:spPr>
          <a:xfrm>
            <a:off x="3331012" y="2943356"/>
            <a:ext cx="2477513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3" name="Google Shape;143;p56"/>
          <p:cNvSpPr txBox="1"/>
          <p:nvPr>
            <p:ph idx="5" type="body"/>
          </p:nvPr>
        </p:nvSpPr>
        <p:spPr>
          <a:xfrm>
            <a:off x="5979974" y="2367093"/>
            <a:ext cx="247869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4" name="Google Shape;144;p56"/>
          <p:cNvSpPr txBox="1"/>
          <p:nvPr>
            <p:ph idx="6" type="body"/>
          </p:nvPr>
        </p:nvSpPr>
        <p:spPr>
          <a:xfrm>
            <a:off x="5979974" y="2943356"/>
            <a:ext cx="247869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5" name="Google Shape;145;p56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6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6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49" name="Google Shape;149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7"/>
          <p:cNvSpPr txBox="1"/>
          <p:nvPr>
            <p:ph type="title"/>
          </p:nvPr>
        </p:nvSpPr>
        <p:spPr>
          <a:xfrm>
            <a:off x="685331" y="610772"/>
            <a:ext cx="7773339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7"/>
          <p:cNvSpPr txBox="1"/>
          <p:nvPr>
            <p:ph idx="1" type="body"/>
          </p:nvPr>
        </p:nvSpPr>
        <p:spPr>
          <a:xfrm>
            <a:off x="685331" y="4204820"/>
            <a:ext cx="247230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52" name="Google Shape;152;p57"/>
          <p:cNvSpPr/>
          <p:nvPr>
            <p:ph idx="2" type="pic"/>
          </p:nvPr>
        </p:nvSpPr>
        <p:spPr>
          <a:xfrm>
            <a:off x="685331" y="2367093"/>
            <a:ext cx="2472307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3" name="Google Shape;153;p57"/>
          <p:cNvSpPr txBox="1"/>
          <p:nvPr>
            <p:ph idx="3" type="body"/>
          </p:nvPr>
        </p:nvSpPr>
        <p:spPr>
          <a:xfrm>
            <a:off x="685331" y="4781082"/>
            <a:ext cx="2472307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54" name="Google Shape;154;p57"/>
          <p:cNvSpPr txBox="1"/>
          <p:nvPr>
            <p:ph idx="4" type="body"/>
          </p:nvPr>
        </p:nvSpPr>
        <p:spPr>
          <a:xfrm>
            <a:off x="3332069" y="4204820"/>
            <a:ext cx="247637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55" name="Google Shape;155;p57"/>
          <p:cNvSpPr/>
          <p:nvPr>
            <p:ph idx="5" type="pic"/>
          </p:nvPr>
        </p:nvSpPr>
        <p:spPr>
          <a:xfrm>
            <a:off x="3331011" y="2367093"/>
            <a:ext cx="2477514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6" name="Google Shape;156;p57"/>
          <p:cNvSpPr txBox="1"/>
          <p:nvPr>
            <p:ph idx="6" type="body"/>
          </p:nvPr>
        </p:nvSpPr>
        <p:spPr>
          <a:xfrm>
            <a:off x="3331011" y="4781081"/>
            <a:ext cx="2477514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57" name="Google Shape;157;p57"/>
          <p:cNvSpPr txBox="1"/>
          <p:nvPr>
            <p:ph idx="7" type="body"/>
          </p:nvPr>
        </p:nvSpPr>
        <p:spPr>
          <a:xfrm>
            <a:off x="5979974" y="4204820"/>
            <a:ext cx="247551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58" name="Google Shape;158;p57"/>
          <p:cNvSpPr/>
          <p:nvPr>
            <p:ph idx="8" type="pic"/>
          </p:nvPr>
        </p:nvSpPr>
        <p:spPr>
          <a:xfrm>
            <a:off x="5979974" y="2367093"/>
            <a:ext cx="2478696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9" name="Google Shape;159;p57"/>
          <p:cNvSpPr txBox="1"/>
          <p:nvPr>
            <p:ph idx="9" type="body"/>
          </p:nvPr>
        </p:nvSpPr>
        <p:spPr>
          <a:xfrm>
            <a:off x="5979880" y="4781079"/>
            <a:ext cx="2478790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60" name="Google Shape;160;p57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7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7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64" name="Google Shape;16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8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8"/>
          <p:cNvSpPr txBox="1"/>
          <p:nvPr>
            <p:ph idx="1" type="body"/>
          </p:nvPr>
        </p:nvSpPr>
        <p:spPr>
          <a:xfrm rot="5400000">
            <a:off x="2859947" y="192478"/>
            <a:ext cx="3424107" cy="7773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58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58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58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3"/>
          <p:cNvSpPr txBox="1"/>
          <p:nvPr>
            <p:ph type="title"/>
          </p:nvPr>
        </p:nvSpPr>
        <p:spPr>
          <a:xfrm>
            <a:off x="457200" y="485775"/>
            <a:ext cx="61309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3"/>
          <p:cNvSpPr txBox="1"/>
          <p:nvPr>
            <p:ph idx="1" type="body"/>
          </p:nvPr>
        </p:nvSpPr>
        <p:spPr>
          <a:xfrm>
            <a:off x="457200" y="2205038"/>
            <a:ext cx="4038600" cy="392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3"/>
          <p:cNvSpPr txBox="1"/>
          <p:nvPr>
            <p:ph idx="2" type="body"/>
          </p:nvPr>
        </p:nvSpPr>
        <p:spPr>
          <a:xfrm>
            <a:off x="4648200" y="2205038"/>
            <a:ext cx="4038600" cy="392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3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3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171" name="Google Shape;17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9"/>
          <p:cNvSpPr txBox="1"/>
          <p:nvPr>
            <p:ph type="title"/>
          </p:nvPr>
        </p:nvSpPr>
        <p:spPr>
          <a:xfrm rot="5400000">
            <a:off x="4910373" y="2242904"/>
            <a:ext cx="5181599" cy="191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59"/>
          <p:cNvSpPr txBox="1"/>
          <p:nvPr>
            <p:ph idx="1" type="body"/>
          </p:nvPr>
        </p:nvSpPr>
        <p:spPr>
          <a:xfrm rot="5400000">
            <a:off x="966553" y="328380"/>
            <a:ext cx="5181599" cy="5744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59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59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9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30" name="Google Shape;3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0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0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0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35" name="Google Shape;3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2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2"/>
          <p:cNvSpPr txBox="1"/>
          <p:nvPr>
            <p:ph idx="1" type="body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42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2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2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42" name="Google Shape;42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4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4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4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48" name="Google Shape;4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5"/>
          <p:cNvSpPr txBox="1"/>
          <p:nvPr>
            <p:ph type="title"/>
          </p:nvPr>
        </p:nvSpPr>
        <p:spPr>
          <a:xfrm>
            <a:off x="685331" y="828564"/>
            <a:ext cx="7763814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5"/>
          <p:cNvSpPr txBox="1"/>
          <p:nvPr>
            <p:ph idx="1" type="body"/>
          </p:nvPr>
        </p:nvSpPr>
        <p:spPr>
          <a:xfrm>
            <a:off x="685331" y="3657458"/>
            <a:ext cx="7763814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45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5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5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/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6"/>
          <p:cNvSpPr txBox="1"/>
          <p:nvPr>
            <p:ph idx="1" type="body"/>
          </p:nvPr>
        </p:nvSpPr>
        <p:spPr>
          <a:xfrm>
            <a:off x="607224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46300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46"/>
          <p:cNvSpPr txBox="1"/>
          <p:nvPr>
            <p:ph idx="2" type="body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46"/>
          <p:cNvSpPr txBox="1"/>
          <p:nvPr>
            <p:ph idx="3" type="body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46"/>
          <p:cNvSpPr txBox="1"/>
          <p:nvPr>
            <p:ph idx="4" type="body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6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6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Title-R1d.png" id="64" name="Google Shape;6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7"/>
          <p:cNvSpPr txBox="1"/>
          <p:nvPr>
            <p:ph type="ctrTitle"/>
          </p:nvPr>
        </p:nvSpPr>
        <p:spPr>
          <a:xfrm>
            <a:off x="1313259" y="1300786"/>
            <a:ext cx="6517482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7"/>
          <p:cNvSpPr txBox="1"/>
          <p:nvPr>
            <p:ph idx="1" type="subTitle"/>
          </p:nvPr>
        </p:nvSpPr>
        <p:spPr>
          <a:xfrm>
            <a:off x="1313259" y="3886201"/>
            <a:ext cx="6517482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7" name="Google Shape;67;p47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7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7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SD-Content-R1d.png" id="71" name="Google Shape;7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8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8"/>
          <p:cNvSpPr txBox="1"/>
          <p:nvPr>
            <p:ph idx="1" type="body"/>
          </p:nvPr>
        </p:nvSpPr>
        <p:spPr>
          <a:xfrm>
            <a:off x="685330" y="2367093"/>
            <a:ext cx="382952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2" type="body"/>
          </p:nvPr>
        </p:nvSpPr>
        <p:spPr>
          <a:xfrm>
            <a:off x="4629150" y="2367093"/>
            <a:ext cx="382905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39"/>
          <p:cNvPicPr preferRelativeResize="0"/>
          <p:nvPr/>
        </p:nvPicPr>
        <p:blipFill rotWithShape="1">
          <a:blip r:embed="rId1">
            <a:alphaModFix amt="80000"/>
          </a:blip>
          <a:srcRect b="0" l="0" r="0" t="0"/>
          <a:stretch/>
        </p:blipFill>
        <p:spPr>
          <a:xfrm>
            <a:off x="1" y="-1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9"/>
          <p:cNvSpPr txBox="1"/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9"/>
          <p:cNvSpPr txBox="1"/>
          <p:nvPr>
            <p:ph idx="1" type="body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" name="Google Shape;13;p39"/>
          <p:cNvSpPr txBox="1"/>
          <p:nvPr>
            <p:ph idx="10" type="dt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4" name="Google Shape;14;p39"/>
          <p:cNvSpPr txBox="1"/>
          <p:nvPr>
            <p:ph idx="11" type="ftr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5" name="Google Shape;15;p39"/>
          <p:cNvSpPr txBox="1"/>
          <p:nvPr>
            <p:ph idx="12" type="sldNum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4.png"/><Relationship Id="rId5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M7" id="182" name="Google Shape;1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6938" y="1766025"/>
            <a:ext cx="6310126" cy="473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4425" y="270250"/>
            <a:ext cx="6915150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10f58439a6_0_87"/>
          <p:cNvSpPr txBox="1"/>
          <p:nvPr/>
        </p:nvSpPr>
        <p:spPr>
          <a:xfrm>
            <a:off x="329294" y="1484784"/>
            <a:ext cx="83529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Library visits (as long as it remains open)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 visits at the library and at school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Book Day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 fair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Literacy week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Exciting and inviting book corners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Allocated quiet reading time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 a book with members of staff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In-school library sessions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310f58439a6_0_87"/>
          <p:cNvSpPr/>
          <p:nvPr/>
        </p:nvSpPr>
        <p:spPr>
          <a:xfrm>
            <a:off x="475194" y="161482"/>
            <a:ext cx="81936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PROMOTE THE LOVE OF READING?</a:t>
            </a:r>
            <a:endParaRPr b="1" i="0" sz="40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g310f58439a6_0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350" y="5020943"/>
            <a:ext cx="2135651" cy="1601732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65000" kx="195054" rotWithShape="0" algn="tl" dir="12900000" dist="50800" ky="144987">
              <a:srgbClr val="000000">
                <a:alpha val="29411"/>
              </a:srgbClr>
            </a:outerShdw>
          </a:effectLst>
        </p:spPr>
      </p:pic>
      <p:pic>
        <p:nvPicPr>
          <p:cNvPr id="249" name="Google Shape;249;g310f58439a6_0_87"/>
          <p:cNvPicPr preferRelativeResize="0"/>
          <p:nvPr/>
        </p:nvPicPr>
        <p:blipFill rotWithShape="1">
          <a:blip r:embed="rId4">
            <a:alphaModFix/>
          </a:blip>
          <a:srcRect b="11260" l="0" r="0" t="18394"/>
          <a:stretch/>
        </p:blipFill>
        <p:spPr>
          <a:xfrm>
            <a:off x="355737" y="5054722"/>
            <a:ext cx="2135641" cy="1534174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392"/>
              </a:srgbClr>
            </a:outerShdw>
          </a:effectLst>
        </p:spPr>
      </p:pic>
      <p:pic>
        <p:nvPicPr>
          <p:cNvPr id="250" name="Google Shape;250;g310f58439a6_0_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91605" y="4990598"/>
            <a:ext cx="2216581" cy="1662436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0000" rotWithShape="0" algn="tl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10f58439a6_0_96"/>
          <p:cNvSpPr txBox="1"/>
          <p:nvPr/>
        </p:nvSpPr>
        <p:spPr>
          <a:xfrm>
            <a:off x="329294" y="1484784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310f58439a6_0_96"/>
          <p:cNvSpPr/>
          <p:nvPr/>
        </p:nvSpPr>
        <p:spPr>
          <a:xfrm>
            <a:off x="475194" y="2299757"/>
            <a:ext cx="81936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DO TO SUPPORT YOUR CHILD’S READING PROGRESS AT HOME?</a:t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"/>
          <p:cNvSpPr txBox="1"/>
          <p:nvPr>
            <p:ph type="title"/>
          </p:nvPr>
        </p:nvSpPr>
        <p:spPr>
          <a:xfrm>
            <a:off x="417811" y="188640"/>
            <a:ext cx="8229600" cy="1319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b="1" lang="en-GB" sz="3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AT HOME WITH ENJOYMENT</a:t>
            </a:r>
            <a:endParaRPr sz="3900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8"/>
          <p:cNvSpPr txBox="1"/>
          <p:nvPr>
            <p:ph idx="1" type="body"/>
          </p:nvPr>
        </p:nvSpPr>
        <p:spPr>
          <a:xfrm>
            <a:off x="417810" y="1508458"/>
            <a:ext cx="8013600" cy="48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70"/>
              <a:buFont typeface="Calibri"/>
              <a:buChar char="•"/>
            </a:pPr>
            <a:r>
              <a:rPr lang="en-GB" sz="2470">
                <a:latin typeface="Calibri"/>
                <a:ea typeface="Calibri"/>
                <a:cs typeface="Calibri"/>
                <a:sym typeface="Calibri"/>
              </a:rPr>
              <a:t>Make reading visible - have books available in your home if you can</a:t>
            </a:r>
            <a:endParaRPr sz="247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70"/>
              <a:buFont typeface="Calibri"/>
              <a:buChar char="•"/>
            </a:pPr>
            <a:r>
              <a:rPr lang="en-GB" sz="2470">
                <a:latin typeface="Calibri"/>
                <a:ea typeface="Calibri"/>
                <a:cs typeface="Calibri"/>
                <a:sym typeface="Calibri"/>
              </a:rPr>
              <a:t>Model reading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70"/>
              <a:buFont typeface="Calibri"/>
              <a:buChar char="•"/>
            </a:pPr>
            <a:r>
              <a:rPr lang="en-GB" sz="2470">
                <a:latin typeface="Calibri"/>
                <a:ea typeface="Calibri"/>
                <a:cs typeface="Calibri"/>
                <a:sym typeface="Calibri"/>
              </a:rPr>
              <a:t>Share books every day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70"/>
              <a:buFont typeface="Calibri"/>
              <a:buChar char="•"/>
            </a:pPr>
            <a:r>
              <a:rPr lang="en-GB" sz="2470">
                <a:latin typeface="Calibri"/>
                <a:ea typeface="Calibri"/>
                <a:cs typeface="Calibri"/>
                <a:sym typeface="Calibri"/>
              </a:rPr>
              <a:t>Read the books from school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70"/>
              <a:buFont typeface="Calibri"/>
              <a:buChar char="•"/>
            </a:pPr>
            <a:r>
              <a:rPr lang="en-GB" sz="2470">
                <a:latin typeface="Calibri"/>
                <a:ea typeface="Calibri"/>
                <a:cs typeface="Calibri"/>
                <a:sym typeface="Calibri"/>
              </a:rPr>
              <a:t>Talk about books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70"/>
              <a:buFont typeface="Calibri"/>
              <a:buChar char="•"/>
            </a:pPr>
            <a:r>
              <a:rPr lang="en-GB" sz="2470">
                <a:latin typeface="Calibri"/>
                <a:ea typeface="Calibri"/>
                <a:cs typeface="Calibri"/>
                <a:sym typeface="Calibri"/>
              </a:rPr>
              <a:t>Sit and listen - even if your child can read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70"/>
              <a:buFont typeface="Calibri"/>
              <a:buChar char="•"/>
            </a:pPr>
            <a:r>
              <a:rPr lang="en-GB" sz="2470">
                <a:latin typeface="Calibri"/>
                <a:ea typeface="Calibri"/>
                <a:cs typeface="Calibri"/>
                <a:sym typeface="Calibri"/>
              </a:rPr>
              <a:t>Respect choices - any reading is still reading</a:t>
            </a:r>
            <a:endParaRPr sz="247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70"/>
              <a:buFont typeface="Calibri"/>
              <a:buChar char="•"/>
            </a:pPr>
            <a:r>
              <a:rPr lang="en-GB" sz="2470">
                <a:latin typeface="Calibri"/>
                <a:ea typeface="Calibri"/>
                <a:cs typeface="Calibri"/>
                <a:sym typeface="Calibri"/>
              </a:rPr>
              <a:t>Read to your child </a:t>
            </a:r>
            <a:endParaRPr sz="247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GB" sz="2470">
                <a:latin typeface="Calibri"/>
                <a:ea typeface="Calibri"/>
                <a:cs typeface="Calibri"/>
                <a:sym typeface="Calibri"/>
              </a:rPr>
              <a:t>Please sign the reading record when your child reads - they receive house points if they read 3 or more times a week! </a:t>
            </a:r>
            <a:endParaRPr b="1" sz="247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88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 sz="2470">
              <a:latin typeface="Calibri"/>
              <a:ea typeface="Calibri"/>
              <a:cs typeface="Calibri"/>
              <a:sym typeface="Calibri"/>
            </a:endParaRPr>
          </a:p>
          <a:p>
            <a:pPr indent="-88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 sz="247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9950" y="2410225"/>
            <a:ext cx="3687449" cy="154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10f58439a6_0_168"/>
          <p:cNvSpPr txBox="1"/>
          <p:nvPr>
            <p:ph type="title"/>
          </p:nvPr>
        </p:nvSpPr>
        <p:spPr>
          <a:xfrm>
            <a:off x="323850" y="188913"/>
            <a:ext cx="85884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b="1" lang="en-GB" sz="4400" u="sng">
                <a:latin typeface="Calibri"/>
                <a:ea typeface="Calibri"/>
                <a:cs typeface="Calibri"/>
                <a:sym typeface="Calibri"/>
              </a:rPr>
              <a:t>READING BOOKS AND LEVELS</a:t>
            </a:r>
            <a:endParaRPr b="1" sz="4400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310f58439a6_0_168"/>
          <p:cNvSpPr txBox="1"/>
          <p:nvPr>
            <p:ph idx="1" type="body"/>
          </p:nvPr>
        </p:nvSpPr>
        <p:spPr>
          <a:xfrm>
            <a:off x="312750" y="1315925"/>
            <a:ext cx="5539200" cy="48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•"/>
            </a:pPr>
            <a:r>
              <a:rPr lang="en-GB" sz="3000">
                <a:latin typeface="Calibri"/>
                <a:ea typeface="Calibri"/>
                <a:cs typeface="Calibri"/>
                <a:sym typeface="Calibri"/>
              </a:rPr>
              <a:t>Reading books sent home are colour coded from lilac to black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•"/>
            </a:pPr>
            <a:r>
              <a:rPr lang="en-GB" sz="3000">
                <a:latin typeface="Calibri"/>
                <a:ea typeface="Calibri"/>
                <a:cs typeface="Calibri"/>
                <a:sym typeface="Calibri"/>
              </a:rPr>
              <a:t>You may feel that the book is too easy for your child or they can read it with ease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•"/>
            </a:pPr>
            <a:r>
              <a:rPr lang="en-GB" sz="3000">
                <a:latin typeface="Calibri"/>
                <a:ea typeface="Calibri"/>
                <a:cs typeface="Calibri"/>
                <a:sym typeface="Calibri"/>
              </a:rPr>
              <a:t>Use questions to develop understanding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•"/>
            </a:pPr>
            <a:r>
              <a:rPr lang="en-GB" sz="3000">
                <a:latin typeface="Calibri"/>
                <a:ea typeface="Calibri"/>
                <a:cs typeface="Calibri"/>
                <a:sym typeface="Calibri"/>
              </a:rPr>
              <a:t>Children are assessed by their class teachers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•"/>
            </a:pPr>
            <a:r>
              <a:rPr lang="en-GB" sz="3000">
                <a:latin typeface="Calibri"/>
                <a:ea typeface="Calibri"/>
                <a:cs typeface="Calibri"/>
                <a:sym typeface="Calibri"/>
              </a:rPr>
              <a:t>Book band targets in reading records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310f58439a6_0_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5225" y="1547363"/>
            <a:ext cx="2867025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/>
          <p:nvPr>
            <p:ph type="title"/>
          </p:nvPr>
        </p:nvSpPr>
        <p:spPr>
          <a:xfrm>
            <a:off x="251526" y="131950"/>
            <a:ext cx="92715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3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b="1" lang="en-GB" sz="3900" u="sng"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b="1" lang="en-GB" sz="3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IF YOUR CHILD IS </a:t>
            </a:r>
            <a:r>
              <a:rPr b="1" lang="en-GB" sz="3900" u="sng">
                <a:latin typeface="Calibri"/>
                <a:ea typeface="Calibri"/>
                <a:cs typeface="Calibri"/>
                <a:sym typeface="Calibri"/>
              </a:rPr>
              <a:t>STUCK</a:t>
            </a:r>
            <a:endParaRPr b="1" sz="3900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9"/>
          <p:cNvSpPr txBox="1"/>
          <p:nvPr>
            <p:ph idx="1" type="body"/>
          </p:nvPr>
        </p:nvSpPr>
        <p:spPr>
          <a:xfrm>
            <a:off x="251525" y="1283950"/>
            <a:ext cx="8610600" cy="5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Use phonics. </a:t>
            </a:r>
            <a:r>
              <a:rPr i="1" lang="en-GB" sz="2500">
                <a:latin typeface="Calibri"/>
                <a:ea typeface="Calibri"/>
                <a:cs typeface="Calibri"/>
                <a:sym typeface="Calibri"/>
              </a:rPr>
              <a:t>What sound does the word begin with? Can you say the sounds? Blend them together</a:t>
            </a:r>
            <a:endParaRPr i="1" sz="25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Split the word into syllables - break it down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If the child doesn’t know the word and can’t sound it out, tell them the word and what it means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Ask your child to read to the end of the sentence. </a:t>
            </a:r>
            <a:r>
              <a:rPr i="1" lang="en-GB" sz="2500">
                <a:latin typeface="Calibri"/>
                <a:ea typeface="Calibri"/>
                <a:cs typeface="Calibri"/>
                <a:sym typeface="Calibri"/>
              </a:rPr>
              <a:t>What word would make sense?</a:t>
            </a:r>
            <a:endParaRPr i="1" sz="25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i="1" lang="en-GB" sz="2500">
                <a:latin typeface="Calibri"/>
                <a:ea typeface="Calibri"/>
                <a:cs typeface="Calibri"/>
                <a:sym typeface="Calibri"/>
              </a:rPr>
              <a:t>What is the text about? What word might fit here? </a:t>
            </a:r>
            <a:endParaRPr i="1" sz="25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i="1" lang="en-GB" sz="2500">
                <a:latin typeface="Calibri"/>
                <a:ea typeface="Calibri"/>
                <a:cs typeface="Calibri"/>
                <a:sym typeface="Calibri"/>
              </a:rPr>
              <a:t>Does it sound right? </a:t>
            </a:r>
            <a:endParaRPr i="1" sz="25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GB" sz="2500">
                <a:latin typeface="Calibri"/>
                <a:ea typeface="Calibri"/>
                <a:cs typeface="Calibri"/>
                <a:sym typeface="Calibri"/>
              </a:rPr>
              <a:t>If there are images, get your child to look at the pictures for contextual clues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 txBox="1"/>
          <p:nvPr>
            <p:ph type="title"/>
          </p:nvPr>
        </p:nvSpPr>
        <p:spPr>
          <a:xfrm>
            <a:off x="298875" y="149750"/>
            <a:ext cx="89979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b="1" lang="en-GB" sz="4000" u="sng">
                <a:latin typeface="Calibri"/>
                <a:ea typeface="Calibri"/>
                <a:cs typeface="Calibri"/>
                <a:sym typeface="Calibri"/>
              </a:rPr>
              <a:t>QUESTIONING</a:t>
            </a:r>
            <a:endParaRPr sz="2800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0"/>
          <p:cNvSpPr txBox="1"/>
          <p:nvPr>
            <p:ph idx="1" type="body"/>
          </p:nvPr>
        </p:nvSpPr>
        <p:spPr>
          <a:xfrm>
            <a:off x="298875" y="1373750"/>
            <a:ext cx="8686800" cy="45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635"/>
              <a:buFont typeface="Calibri"/>
              <a:buChar char="•"/>
            </a:pPr>
            <a:r>
              <a:rPr lang="en-GB" sz="2635">
                <a:latin typeface="Calibri"/>
                <a:ea typeface="Calibri"/>
                <a:cs typeface="Calibri"/>
                <a:sym typeface="Calibri"/>
              </a:rPr>
              <a:t>What type of book is this? How do you know? </a:t>
            </a:r>
            <a:endParaRPr sz="2635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635"/>
              <a:buFont typeface="Calibri"/>
              <a:buChar char="•"/>
            </a:pPr>
            <a:r>
              <a:rPr lang="en-GB" sz="2635">
                <a:latin typeface="Calibri"/>
                <a:ea typeface="Calibri"/>
                <a:cs typeface="Calibri"/>
                <a:sym typeface="Calibri"/>
              </a:rPr>
              <a:t>Do you like this book? Why or why not?</a:t>
            </a:r>
            <a:endParaRPr sz="245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635"/>
              <a:buFont typeface="Calibri"/>
              <a:buChar char="•"/>
            </a:pPr>
            <a:r>
              <a:rPr lang="en-GB" sz="2635">
                <a:latin typeface="Calibri"/>
                <a:ea typeface="Calibri"/>
                <a:cs typeface="Calibri"/>
                <a:sym typeface="Calibri"/>
              </a:rPr>
              <a:t>Who is your favourite character? </a:t>
            </a:r>
            <a:endParaRPr sz="2635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635"/>
              <a:buFont typeface="Calibri"/>
              <a:buChar char="•"/>
            </a:pPr>
            <a:r>
              <a:rPr lang="en-GB" sz="2635">
                <a:latin typeface="Calibri"/>
                <a:ea typeface="Calibri"/>
                <a:cs typeface="Calibri"/>
                <a:sym typeface="Calibri"/>
              </a:rPr>
              <a:t>What can you tell me about them?</a:t>
            </a:r>
            <a:endParaRPr sz="2635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635"/>
              <a:buFont typeface="Calibri"/>
              <a:buChar char="•"/>
            </a:pPr>
            <a:r>
              <a:rPr lang="en-GB" sz="2635">
                <a:latin typeface="Calibri"/>
                <a:ea typeface="Calibri"/>
                <a:cs typeface="Calibri"/>
                <a:sym typeface="Calibri"/>
              </a:rPr>
              <a:t>Which word(s) tell you…?</a:t>
            </a:r>
            <a:endParaRPr sz="2635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635"/>
              <a:buFont typeface="Calibri"/>
              <a:buChar char="•"/>
            </a:pPr>
            <a:r>
              <a:rPr lang="en-GB" sz="2635">
                <a:latin typeface="Calibri"/>
                <a:ea typeface="Calibri"/>
                <a:cs typeface="Calibri"/>
                <a:sym typeface="Calibri"/>
              </a:rPr>
              <a:t>How do they feel? How do you know?</a:t>
            </a:r>
            <a:endParaRPr sz="2635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635"/>
              <a:buFont typeface="Calibri"/>
              <a:buChar char="•"/>
            </a:pPr>
            <a:r>
              <a:rPr lang="en-GB" sz="2635">
                <a:latin typeface="Calibri"/>
                <a:ea typeface="Calibri"/>
                <a:cs typeface="Calibri"/>
                <a:sym typeface="Calibri"/>
              </a:rPr>
              <a:t>How would you feel?</a:t>
            </a:r>
            <a:endParaRPr sz="245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635"/>
              <a:buFont typeface="Calibri"/>
              <a:buChar char="•"/>
            </a:pPr>
            <a:r>
              <a:rPr lang="en-GB" sz="2635">
                <a:latin typeface="Calibri"/>
                <a:ea typeface="Calibri"/>
                <a:cs typeface="Calibri"/>
                <a:sym typeface="Calibri"/>
              </a:rPr>
              <a:t>What do you think would happen next?</a:t>
            </a:r>
            <a:endParaRPr sz="245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635"/>
              <a:buFont typeface="Calibri"/>
              <a:buChar char="•"/>
            </a:pPr>
            <a:r>
              <a:rPr lang="en-GB" sz="2635">
                <a:latin typeface="Calibri"/>
                <a:ea typeface="Calibri"/>
                <a:cs typeface="Calibri"/>
                <a:sym typeface="Calibri"/>
              </a:rPr>
              <a:t>What would you do if that was you?</a:t>
            </a:r>
            <a:endParaRPr sz="245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635"/>
              <a:buFont typeface="Calibri"/>
              <a:buChar char="•"/>
            </a:pPr>
            <a:r>
              <a:rPr lang="en-GB" sz="2635">
                <a:latin typeface="Calibri"/>
                <a:ea typeface="Calibri"/>
                <a:cs typeface="Calibri"/>
                <a:sym typeface="Calibri"/>
              </a:rPr>
              <a:t>What does __________ mean? Can you use it in another sentence? </a:t>
            </a:r>
            <a:endParaRPr sz="2635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635"/>
              <a:buFont typeface="Calibri"/>
              <a:buChar char="•"/>
            </a:pPr>
            <a:r>
              <a:rPr lang="en-GB" sz="2635">
                <a:latin typeface="Calibri"/>
                <a:ea typeface="Calibri"/>
                <a:cs typeface="Calibri"/>
                <a:sym typeface="Calibri"/>
              </a:rPr>
              <a:t>Why has the author used this word/punctuation mark?</a:t>
            </a:r>
            <a:endParaRPr sz="2635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635"/>
              <a:buFont typeface="Calibri"/>
              <a:buChar char="•"/>
            </a:pPr>
            <a:r>
              <a:rPr lang="en-GB" sz="2635">
                <a:latin typeface="Calibri"/>
                <a:ea typeface="Calibri"/>
                <a:cs typeface="Calibri"/>
                <a:sym typeface="Calibri"/>
              </a:rPr>
              <a:t>Can you summarise what you have read? </a:t>
            </a:r>
            <a:endParaRPr sz="2635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20"/>
              <a:buFont typeface="Twentieth Century"/>
              <a:buNone/>
            </a:pPr>
            <a:r>
              <a:t/>
            </a:r>
            <a:endParaRPr sz="282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20"/>
              <a:buFont typeface="Twentieth Century"/>
              <a:buNone/>
            </a:pPr>
            <a:r>
              <a:t/>
            </a:r>
            <a:endParaRPr sz="2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10f58439a6_0_125"/>
          <p:cNvSpPr txBox="1"/>
          <p:nvPr>
            <p:ph type="title"/>
          </p:nvPr>
        </p:nvSpPr>
        <p:spPr>
          <a:xfrm>
            <a:off x="459710" y="213251"/>
            <a:ext cx="7773300" cy="12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b="1" lang="en-GB" sz="4100" u="sng">
                <a:latin typeface="Calibri"/>
                <a:ea typeface="Calibri"/>
                <a:cs typeface="Calibri"/>
                <a:sym typeface="Calibri"/>
              </a:rPr>
              <a:t>THE SKILLS OF READING</a:t>
            </a:r>
            <a:endParaRPr b="1" sz="41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t/>
            </a:r>
            <a:endParaRPr b="1" sz="4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g310f58439a6_0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700" y="1234475"/>
            <a:ext cx="7106625" cy="51396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10f58439a6_0_133"/>
          <p:cNvSpPr txBox="1"/>
          <p:nvPr>
            <p:ph type="title"/>
          </p:nvPr>
        </p:nvSpPr>
        <p:spPr>
          <a:xfrm>
            <a:off x="459710" y="213251"/>
            <a:ext cx="7773300" cy="12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b="1" lang="en-GB" sz="4100" u="sng">
                <a:latin typeface="Calibri"/>
                <a:ea typeface="Calibri"/>
                <a:cs typeface="Calibri"/>
                <a:sym typeface="Calibri"/>
              </a:rPr>
              <a:t>THE SKILLS OF READING</a:t>
            </a:r>
            <a:endParaRPr b="1" sz="41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t/>
            </a:r>
            <a:endParaRPr b="1" sz="4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g310f58439a6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26" y="1209825"/>
            <a:ext cx="7364225" cy="51708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10f58439a6_0_139"/>
          <p:cNvSpPr txBox="1"/>
          <p:nvPr>
            <p:ph type="title"/>
          </p:nvPr>
        </p:nvSpPr>
        <p:spPr>
          <a:xfrm>
            <a:off x="459710" y="213251"/>
            <a:ext cx="7773300" cy="12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b="1" lang="en-GB" sz="4100" u="sng">
                <a:latin typeface="Calibri"/>
                <a:ea typeface="Calibri"/>
                <a:cs typeface="Calibri"/>
                <a:sym typeface="Calibri"/>
              </a:rPr>
              <a:t>THE SKILLS OF READING</a:t>
            </a:r>
            <a:endParaRPr b="1" sz="41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t/>
            </a:r>
            <a:endParaRPr b="1" sz="4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g310f58439a6_0_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399" y="1323249"/>
            <a:ext cx="7231601" cy="5059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10f58439a6_0_147"/>
          <p:cNvSpPr txBox="1"/>
          <p:nvPr>
            <p:ph type="title"/>
          </p:nvPr>
        </p:nvSpPr>
        <p:spPr>
          <a:xfrm>
            <a:off x="459710" y="213251"/>
            <a:ext cx="7773300" cy="12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b="1" lang="en-GB" sz="4100" u="sng">
                <a:latin typeface="Calibri"/>
                <a:ea typeface="Calibri"/>
                <a:cs typeface="Calibri"/>
                <a:sym typeface="Calibri"/>
              </a:rPr>
              <a:t>THE SKILLS OF READING</a:t>
            </a:r>
            <a:endParaRPr b="1" sz="41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t/>
            </a:r>
            <a:endParaRPr b="1" sz="4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g310f58439a6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575" y="1154625"/>
            <a:ext cx="7225600" cy="5213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0f58439a6_0_117"/>
          <p:cNvSpPr txBox="1"/>
          <p:nvPr>
            <p:ph idx="1" type="body"/>
          </p:nvPr>
        </p:nvSpPr>
        <p:spPr>
          <a:xfrm>
            <a:off x="520050" y="829750"/>
            <a:ext cx="8103900" cy="40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3900" u="sng">
                <a:latin typeface="Calibri"/>
                <a:ea typeface="Calibri"/>
                <a:cs typeface="Calibri"/>
                <a:sym typeface="Calibri"/>
              </a:rPr>
              <a:t>AIMS OF THIS SESSION</a:t>
            </a:r>
            <a:endParaRPr b="1" sz="3900" u="sng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To explain why reading is important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To explain what reading takes place in school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To explain how we promote reading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300"/>
              <a:buFont typeface="Calibri"/>
              <a:buChar char="•"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To give suggestions for how you can help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10f58439a6_0_154"/>
          <p:cNvSpPr txBox="1"/>
          <p:nvPr>
            <p:ph type="title"/>
          </p:nvPr>
        </p:nvSpPr>
        <p:spPr>
          <a:xfrm>
            <a:off x="459710" y="213251"/>
            <a:ext cx="7773300" cy="12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b="1" lang="en-GB" sz="4100" u="sng">
                <a:latin typeface="Calibri"/>
                <a:ea typeface="Calibri"/>
                <a:cs typeface="Calibri"/>
                <a:sym typeface="Calibri"/>
              </a:rPr>
              <a:t>THE SKILLS OF READING</a:t>
            </a:r>
            <a:endParaRPr b="1" sz="41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t/>
            </a:r>
            <a:endParaRPr b="1" sz="4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g310f58439a6_0_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25" y="1085849"/>
            <a:ext cx="7307276" cy="52948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"/>
          <p:cNvSpPr txBox="1"/>
          <p:nvPr>
            <p:ph type="title"/>
          </p:nvPr>
        </p:nvSpPr>
        <p:spPr>
          <a:xfrm>
            <a:off x="311694" y="174465"/>
            <a:ext cx="73449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b="1" lang="en-GB" sz="4400" u="sng">
                <a:latin typeface="Calibri"/>
                <a:ea typeface="Calibri"/>
                <a:cs typeface="Calibri"/>
                <a:sym typeface="Calibri"/>
              </a:rPr>
              <a:t>READING CHALLENGE CARDS</a:t>
            </a:r>
            <a:endParaRPr b="1" sz="4400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5"/>
          <p:cNvSpPr txBox="1"/>
          <p:nvPr>
            <p:ph idx="1" type="body"/>
          </p:nvPr>
        </p:nvSpPr>
        <p:spPr>
          <a:xfrm>
            <a:off x="485075" y="1700800"/>
            <a:ext cx="4830000" cy="46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b="1" lang="en-GB" sz="2900">
                <a:latin typeface="Calibri"/>
                <a:ea typeface="Calibri"/>
                <a:cs typeface="Calibri"/>
                <a:sym typeface="Calibri"/>
              </a:rPr>
              <a:t>Let’s promote reading together! 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GB" sz="2900">
                <a:latin typeface="Calibri"/>
                <a:ea typeface="Calibri"/>
                <a:cs typeface="Calibri"/>
                <a:sym typeface="Calibri"/>
              </a:rPr>
              <a:t>Years 1 - 6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GB" sz="2900">
                <a:latin typeface="Calibri"/>
                <a:ea typeface="Calibri"/>
                <a:cs typeface="Calibri"/>
                <a:sym typeface="Calibri"/>
              </a:rPr>
              <a:t>Includes reading of books/texts from outside of school - home books, local library books, comics, newspapers and more!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0947" y="1808845"/>
            <a:ext cx="3384377" cy="4464496"/>
          </a:xfrm>
          <a:prstGeom prst="rect">
            <a:avLst/>
          </a:prstGeom>
          <a:noFill/>
          <a:ln>
            <a:noFill/>
          </a:ln>
          <a:effectLst>
            <a:outerShdw blurRad="57150" rotWithShape="0" algn="tl" dir="2700000" dist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336" name="Google Shape;33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758420" y="-598179"/>
            <a:ext cx="5760640" cy="7910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1" y="536825"/>
            <a:ext cx="4404074" cy="563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176" y="536825"/>
            <a:ext cx="4027779" cy="563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10f58439a6_0_108"/>
          <p:cNvSpPr txBox="1"/>
          <p:nvPr>
            <p:ph type="title"/>
          </p:nvPr>
        </p:nvSpPr>
        <p:spPr>
          <a:xfrm>
            <a:off x="480009" y="5802948"/>
            <a:ext cx="818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wentieth Century"/>
              <a:buNone/>
            </a:pPr>
            <a:r>
              <a:rPr b="1" lang="en-GB" sz="3500"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 b="1" sz="3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310f58439a6_0_108"/>
          <p:cNvSpPr txBox="1"/>
          <p:nvPr>
            <p:ph idx="1" type="body"/>
          </p:nvPr>
        </p:nvSpPr>
        <p:spPr>
          <a:xfrm>
            <a:off x="1295699" y="5"/>
            <a:ext cx="6552600" cy="45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8200"/>
              <a:buNone/>
            </a:pP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LISTENING.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8200"/>
              <a:buNone/>
            </a:pP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DON’T FORGET…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g310f58439a6_0_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4032" y="2759275"/>
            <a:ext cx="3935950" cy="27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10f58439a6_0_29"/>
          <p:cNvSpPr txBox="1"/>
          <p:nvPr>
            <p:ph type="title"/>
          </p:nvPr>
        </p:nvSpPr>
        <p:spPr>
          <a:xfrm>
            <a:off x="471479" y="324492"/>
            <a:ext cx="8003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b="1" lang="en-GB" sz="4400" u="sng">
                <a:latin typeface="Calibri"/>
                <a:ea typeface="Calibri"/>
                <a:cs typeface="Calibri"/>
                <a:sym typeface="Calibri"/>
              </a:rPr>
              <a:t>PHONICS SESSIONS</a:t>
            </a:r>
            <a:endParaRPr b="1" sz="44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b="1" lang="en-GB" sz="4400">
                <a:latin typeface="Calibri"/>
                <a:ea typeface="Calibri"/>
                <a:cs typeface="Calibri"/>
                <a:sym typeface="Calibri"/>
              </a:rPr>
              <a:t>SOUNDS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310f58439a6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475" y="1739575"/>
            <a:ext cx="8201025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10f58439a6_0_46"/>
          <p:cNvSpPr txBox="1"/>
          <p:nvPr>
            <p:ph type="title"/>
          </p:nvPr>
        </p:nvSpPr>
        <p:spPr>
          <a:xfrm>
            <a:off x="315404" y="310317"/>
            <a:ext cx="8003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b="1" lang="en-GB" sz="4400" u="sng">
                <a:latin typeface="Calibri"/>
                <a:ea typeface="Calibri"/>
                <a:cs typeface="Calibri"/>
                <a:sym typeface="Calibri"/>
              </a:rPr>
              <a:t>PHONICS SESSIONS</a:t>
            </a:r>
            <a:endParaRPr b="1" sz="44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b="1" lang="en-GB" sz="4400">
                <a:latin typeface="Calibri"/>
                <a:ea typeface="Calibri"/>
                <a:cs typeface="Calibri"/>
                <a:sym typeface="Calibri"/>
              </a:rPr>
              <a:t>LETTER FORMATION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310f58439a6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3500" y="1648217"/>
            <a:ext cx="6836992" cy="4972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10f58439a6_0_38"/>
          <p:cNvSpPr txBox="1"/>
          <p:nvPr>
            <p:ph type="title"/>
          </p:nvPr>
        </p:nvSpPr>
        <p:spPr>
          <a:xfrm>
            <a:off x="301250" y="267806"/>
            <a:ext cx="8003100" cy="19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b="1" lang="en-GB" sz="4400" u="sng">
                <a:latin typeface="Calibri"/>
                <a:ea typeface="Calibri"/>
                <a:cs typeface="Calibri"/>
                <a:sym typeface="Calibri"/>
              </a:rPr>
              <a:t>PHONICS SESSIONS</a:t>
            </a:r>
            <a:endParaRPr b="1" sz="44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b="1" lang="en-GB" sz="4400">
                <a:latin typeface="Calibri"/>
                <a:ea typeface="Calibri"/>
                <a:cs typeface="Calibri"/>
                <a:sym typeface="Calibri"/>
              </a:rPr>
              <a:t>REAL VS ALIEN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b="1" lang="en-GB" sz="4400">
                <a:latin typeface="Calibri"/>
                <a:ea typeface="Calibri"/>
                <a:cs typeface="Calibri"/>
                <a:sym typeface="Calibri"/>
              </a:rPr>
              <a:t>SCREENING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310f58439a6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5850" y="146390"/>
            <a:ext cx="3731601" cy="656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10f58439a6_0_38"/>
          <p:cNvPicPr preferRelativeResize="0"/>
          <p:nvPr/>
        </p:nvPicPr>
        <p:blipFill rotWithShape="1">
          <a:blip r:embed="rId4">
            <a:alphaModFix/>
          </a:blip>
          <a:srcRect b="0" l="0" r="50519" t="0"/>
          <a:stretch/>
        </p:blipFill>
        <p:spPr>
          <a:xfrm>
            <a:off x="301250" y="2838475"/>
            <a:ext cx="4573825" cy="351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/>
          <p:nvPr>
            <p:ph type="title"/>
          </p:nvPr>
        </p:nvSpPr>
        <p:spPr>
          <a:xfrm>
            <a:off x="440842" y="381142"/>
            <a:ext cx="8003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b="1" lang="en-GB" sz="4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READING</a:t>
            </a:r>
            <a:r>
              <a:rPr b="1" lang="en-GB" sz="4400" u="sng">
                <a:latin typeface="Calibri"/>
                <a:ea typeface="Calibri"/>
                <a:cs typeface="Calibri"/>
                <a:sym typeface="Calibri"/>
              </a:rPr>
              <a:t> SESSIONS</a:t>
            </a:r>
            <a:br>
              <a:rPr b="1"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2 - YEAR 6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566693" y="1783517"/>
            <a:ext cx="7751400" cy="45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reading: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the class share a text,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genre and its features,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vocabulary and its meaning in context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of the text and grammatical features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– oral and written responses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related tasks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children will be heard reading at least once a week by their class teacher</a:t>
            </a:r>
            <a:r>
              <a:rPr b="0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whether through their shared reading or reading on a 1:1 basis.  This will be recorded in their reading records using green ink, so it is easy to spot.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10f58439a6_0_12"/>
          <p:cNvSpPr txBox="1"/>
          <p:nvPr>
            <p:ph type="title"/>
          </p:nvPr>
        </p:nvSpPr>
        <p:spPr>
          <a:xfrm>
            <a:off x="441510" y="328381"/>
            <a:ext cx="77733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b="1" lang="en-GB" sz="4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COMPREHENSION LESSONS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310f58439a6_0_12"/>
          <p:cNvSpPr/>
          <p:nvPr/>
        </p:nvSpPr>
        <p:spPr>
          <a:xfrm>
            <a:off x="342752" y="1583025"/>
            <a:ext cx="8458500" cy="4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6675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•"/>
            </a:pPr>
            <a:r>
              <a:rPr b="0" i="0" lang="en-GB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class has one extra comprehension lesson per week </a:t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6675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•"/>
            </a:pPr>
            <a:r>
              <a:rPr b="0" i="0" lang="en-GB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Heavy focus on the skills for answering questions, including:</a:t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b="0" i="0" lang="en-GB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information from the text</a:t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b="0" i="0" lang="en-GB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information that is not on the page by looking for clues</a:t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b="0" i="0" lang="en-GB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predicting what might happen next</a:t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b="0" i="0" lang="en-GB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thinking about characters’ thoughts and feelings</a:t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Char char="-"/>
            </a:pPr>
            <a:r>
              <a:rPr b="0" i="0" lang="en-GB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summarising what has been read</a:t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/>
          <p:nvPr/>
        </p:nvSpPr>
        <p:spPr>
          <a:xfrm>
            <a:off x="281691" y="1883075"/>
            <a:ext cx="88623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Throughout the year, each year group uses quality and challenging texts which they base their writing on.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are planned to ensure a range of genres are covered within writing.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spend a longer amount of time focusing on the book, making predictions, evaluating character and events.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enables them to immerse themselves into the book and have purpose for writing</a:t>
            </a:r>
            <a:r>
              <a:rPr b="0" i="0" lang="en-GB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reading means quality writing!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 txBox="1"/>
          <p:nvPr>
            <p:ph type="title"/>
          </p:nvPr>
        </p:nvSpPr>
        <p:spPr>
          <a:xfrm>
            <a:off x="440842" y="381142"/>
            <a:ext cx="8003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b="1" lang="en-GB" sz="4400" u="sng">
                <a:latin typeface="Calibri"/>
                <a:ea typeface="Calibri"/>
                <a:cs typeface="Calibri"/>
                <a:sym typeface="Calibri"/>
              </a:rPr>
              <a:t>LITERACY LESSONS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1987" y="247792"/>
            <a:ext cx="283845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10f58439a6_0_55"/>
          <p:cNvSpPr txBox="1"/>
          <p:nvPr/>
        </p:nvSpPr>
        <p:spPr>
          <a:xfrm>
            <a:off x="329294" y="1484784"/>
            <a:ext cx="835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310f58439a6_0_55"/>
          <p:cNvSpPr/>
          <p:nvPr/>
        </p:nvSpPr>
        <p:spPr>
          <a:xfrm>
            <a:off x="475194" y="2767357"/>
            <a:ext cx="81936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PROMOTE THE LOVE OF READING?</a:t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roplet">
  <a:themeElements>
    <a:clrScheme name="Droplet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2016-03-31T16:05:42Z</dcterms:created>
  <dc:creator>fcofie</dc:creator>
</cp:coreProperties>
</file>